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1" r:id="rId2"/>
    <p:sldId id="256" r:id="rId3"/>
    <p:sldId id="257" r:id="rId4"/>
    <p:sldId id="292" r:id="rId5"/>
    <p:sldId id="283" r:id="rId6"/>
    <p:sldId id="282" r:id="rId7"/>
    <p:sldId id="287" r:id="rId8"/>
    <p:sldId id="293" r:id="rId9"/>
    <p:sldId id="268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odec Pro ExtraBold" panose="020B0604020202020204" charset="0"/>
      <p:regular r:id="rId15"/>
    </p:embeddedFont>
    <p:embeddedFont>
      <p:font typeface="Montserrat Light" panose="00000400000000000000" pitchFamily="2" charset="0"/>
      <p:regular r:id="rId16"/>
      <p:italic r:id="rId17"/>
    </p:embeddedFont>
    <p:embeddedFont>
      <p:font typeface="Open Sauce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55" autoAdjust="0"/>
    <p:restoredTop sz="94622" autoAdjust="0"/>
  </p:normalViewPr>
  <p:slideViewPr>
    <p:cSldViewPr>
      <p:cViewPr varScale="1">
        <p:scale>
          <a:sx n="54" d="100"/>
          <a:sy n="54" d="100"/>
        </p:scale>
        <p:origin x="950" y="8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684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Relationship Id="rId9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9222" b="-9222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048000" y="1485900"/>
            <a:ext cx="12552195" cy="8135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7200" b="1" spc="1049" dirty="0">
                <a:solidFill>
                  <a:srgbClr val="FFFFFF"/>
                </a:solidFill>
                <a:latin typeface="Codec Pro ExtraBold" panose="020B0604020202020204" charset="0"/>
              </a:rPr>
              <a:t>CHÀO MỪNG  QUÝ THẦY CÔ HỘI ĐỒNG 1 ĐẾN VỚI BÀI BÁO CÁO TIẾN ĐỘ CỦA ĐỀ TÀI 21</a:t>
            </a:r>
          </a:p>
          <a:p>
            <a:pPr algn="ctr">
              <a:lnSpc>
                <a:spcPct val="150000"/>
              </a:lnSpc>
            </a:pPr>
            <a:r>
              <a:rPr lang="en-US" sz="7200" b="1" spc="1049" dirty="0">
                <a:solidFill>
                  <a:srgbClr val="FFFFFF"/>
                </a:solidFill>
                <a:latin typeface="Codec Pro ExtraBold" panose="020B0604020202020204" charset="0"/>
              </a:rPr>
              <a:t> </a:t>
            </a:r>
          </a:p>
        </p:txBody>
      </p:sp>
      <p:sp>
        <p:nvSpPr>
          <p:cNvPr id="5" name="Freeform 5"/>
          <p:cNvSpPr/>
          <p:nvPr/>
        </p:nvSpPr>
        <p:spPr>
          <a:xfrm flipH="1" flipV="1">
            <a:off x="-3801253" y="0"/>
            <a:ext cx="7602505" cy="6745495"/>
          </a:xfrm>
          <a:custGeom>
            <a:avLst/>
            <a:gdLst/>
            <a:ahLst/>
            <a:cxnLst/>
            <a:rect l="l" t="t" r="r" b="b"/>
            <a:pathLst>
              <a:path w="7602505" h="674549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flipH="1">
            <a:off x="14486747" y="3541505"/>
            <a:ext cx="7602505" cy="6745495"/>
          </a:xfrm>
          <a:custGeom>
            <a:avLst/>
            <a:gdLst/>
            <a:ahLst/>
            <a:cxnLst/>
            <a:rect l="l" t="t" r="r" b="b"/>
            <a:pathLst>
              <a:path w="7602505" h="6745495">
                <a:moveTo>
                  <a:pt x="7602506" y="0"/>
                </a:moveTo>
                <a:lnTo>
                  <a:pt x="0" y="0"/>
                </a:lnTo>
                <a:lnTo>
                  <a:pt x="0" y="6745495"/>
                </a:lnTo>
                <a:lnTo>
                  <a:pt x="7602506" y="6745495"/>
                </a:lnTo>
                <a:lnTo>
                  <a:pt x="7602506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227773" y="4163622"/>
            <a:ext cx="110236" cy="2818996"/>
            <a:chOff x="0" y="0"/>
            <a:chExt cx="26312" cy="672855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2638499" y="2754425"/>
            <a:ext cx="3459096" cy="569486"/>
            <a:chOff x="0" y="0"/>
            <a:chExt cx="825638" cy="135928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25638" cy="135928"/>
            </a:xfrm>
            <a:custGeom>
              <a:avLst/>
              <a:gdLst/>
              <a:ahLst/>
              <a:cxnLst/>
              <a:rect l="l" t="t" r="r" b="b"/>
              <a:pathLst>
                <a:path w="825638" h="135928">
                  <a:moveTo>
                    <a:pt x="40286" y="0"/>
                  </a:moveTo>
                  <a:lnTo>
                    <a:pt x="785351" y="0"/>
                  </a:lnTo>
                  <a:cubicBezTo>
                    <a:pt x="807601" y="0"/>
                    <a:pt x="825638" y="18037"/>
                    <a:pt x="825638" y="40286"/>
                  </a:cubicBezTo>
                  <a:lnTo>
                    <a:pt x="825638" y="95642"/>
                  </a:lnTo>
                  <a:cubicBezTo>
                    <a:pt x="825638" y="117891"/>
                    <a:pt x="807601" y="135928"/>
                    <a:pt x="785351" y="135928"/>
                  </a:cubicBezTo>
                  <a:lnTo>
                    <a:pt x="40286" y="135928"/>
                  </a:lnTo>
                  <a:cubicBezTo>
                    <a:pt x="18037" y="135928"/>
                    <a:pt x="0" y="117891"/>
                    <a:pt x="0" y="95642"/>
                  </a:cubicBezTo>
                  <a:lnTo>
                    <a:pt x="0" y="40286"/>
                  </a:lnTo>
                  <a:cubicBezTo>
                    <a:pt x="0" y="18037"/>
                    <a:pt x="18037" y="0"/>
                    <a:pt x="40286" y="0"/>
                  </a:cubicBez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6055" tIns="56055" rIns="56055" bIns="56055" rtlCol="0" anchor="ctr"/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FFFFFF"/>
                  </a:solidFill>
                  <a:latin typeface="Montserrat Light"/>
                </a:rPr>
                <a:t>Presentation 2023</a:t>
              </a:r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2561971" y="3323911"/>
            <a:ext cx="10756200" cy="485716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5400" b="1" dirty="0">
                <a:solidFill>
                  <a:srgbClr val="1C5739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PHÂN TÍCH VÀ ĐÁNH GIÁ CÁC TÍNH NĂNG, HIỆU SUẤT VÀ SỰ PHÙ HỢP CỦA CÁC THƯ VIỆN LẬP TRÌNH REACTIVE</a:t>
            </a:r>
          </a:p>
        </p:txBody>
      </p:sp>
      <p:sp>
        <p:nvSpPr>
          <p:cNvPr id="18" name="Freeform 18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9" name="Freeform 19"/>
          <p:cNvSpPr/>
          <p:nvPr/>
        </p:nvSpPr>
        <p:spPr>
          <a:xfrm>
            <a:off x="2449941" y="580047"/>
            <a:ext cx="960948" cy="1000625"/>
          </a:xfrm>
          <a:custGeom>
            <a:avLst/>
            <a:gdLst/>
            <a:ahLst/>
            <a:cxnLst/>
            <a:rect l="l" t="t" r="r" b="b"/>
            <a:pathLst>
              <a:path w="960948" h="1000625">
                <a:moveTo>
                  <a:pt x="0" y="0"/>
                </a:moveTo>
                <a:lnTo>
                  <a:pt x="960948" y="0"/>
                </a:lnTo>
                <a:lnTo>
                  <a:pt x="960948" y="1000625"/>
                </a:lnTo>
                <a:lnTo>
                  <a:pt x="0" y="100062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1676400" y="1661705"/>
            <a:ext cx="5257472" cy="11201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3"/>
              </a:lnSpc>
            </a:pPr>
            <a:r>
              <a:rPr lang="vi-VN" sz="2000" spc="105" dirty="0">
                <a:solidFill>
                  <a:srgbClr val="1C5739"/>
                </a:solidFill>
                <a:latin typeface="Open Sauce"/>
              </a:rPr>
              <a:t>GV</a:t>
            </a:r>
            <a:r>
              <a:rPr lang="en-US" sz="2000" spc="105" dirty="0">
                <a:solidFill>
                  <a:srgbClr val="1C5739"/>
                </a:solidFill>
                <a:latin typeface="Open Sauce"/>
              </a:rPr>
              <a:t>HD</a:t>
            </a:r>
            <a:r>
              <a:rPr lang="vi-VN" sz="2000" spc="105" dirty="0">
                <a:solidFill>
                  <a:srgbClr val="1C5739"/>
                </a:solidFill>
                <a:latin typeface="Open Sauce"/>
              </a:rPr>
              <a:t>: THS.LÊ HUỲNH PHƯỚC</a:t>
            </a:r>
          </a:p>
          <a:p>
            <a:pPr algn="ctr">
              <a:lnSpc>
                <a:spcPts val="2953"/>
              </a:lnSpc>
            </a:pPr>
            <a:endParaRPr lang="en-US" sz="2109" spc="105" dirty="0">
              <a:solidFill>
                <a:srgbClr val="1C5739"/>
              </a:solidFill>
              <a:latin typeface="Open Sauce"/>
            </a:endParaRPr>
          </a:p>
          <a:p>
            <a:pPr algn="ctr">
              <a:lnSpc>
                <a:spcPts val="2953"/>
              </a:lnSpc>
            </a:pPr>
            <a:endParaRPr lang="en-US" sz="2109" spc="105" dirty="0">
              <a:solidFill>
                <a:srgbClr val="1C5739"/>
              </a:solidFill>
              <a:latin typeface="Open Sauce"/>
            </a:endParaRPr>
          </a:p>
        </p:txBody>
      </p:sp>
      <p:sp>
        <p:nvSpPr>
          <p:cNvPr id="6" name="TextBox 20">
            <a:extLst>
              <a:ext uri="{FF2B5EF4-FFF2-40B4-BE49-F238E27FC236}">
                <a16:creationId xmlns:a16="http://schemas.microsoft.com/office/drawing/2014/main" id="{F16C37E1-1EE7-76EB-49F9-61EDBBAC95DB}"/>
              </a:ext>
            </a:extLst>
          </p:cNvPr>
          <p:cNvSpPr txBox="1"/>
          <p:nvPr/>
        </p:nvSpPr>
        <p:spPr>
          <a:xfrm>
            <a:off x="2228850" y="2880426"/>
            <a:ext cx="4078595" cy="3697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953"/>
              </a:lnSpc>
            </a:pPr>
            <a:r>
              <a:rPr lang="en-US" sz="2400" b="1" spc="105" dirty="0">
                <a:solidFill>
                  <a:schemeClr val="bg1">
                    <a:lumMod val="95000"/>
                  </a:schemeClr>
                </a:solidFill>
                <a:latin typeface="+mj-lt"/>
              </a:rPr>
              <a:t>ĐỀ TÀI 21</a:t>
            </a: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39B195E5-1A97-C38B-4276-62F91D07CD4C}"/>
              </a:ext>
            </a:extLst>
          </p:cNvPr>
          <p:cNvSpPr/>
          <p:nvPr/>
        </p:nvSpPr>
        <p:spPr>
          <a:xfrm flipH="1" flipV="1">
            <a:off x="12877800" y="-1277136"/>
            <a:ext cx="7602505" cy="6745495"/>
          </a:xfrm>
          <a:custGeom>
            <a:avLst/>
            <a:gdLst/>
            <a:ahLst/>
            <a:cxnLst/>
            <a:rect l="l" t="t" r="r" b="b"/>
            <a:pathLst>
              <a:path w="7602505" h="674549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grpSp>
        <p:nvGrpSpPr>
          <p:cNvPr id="21" name="Group 9">
            <a:extLst>
              <a:ext uri="{FF2B5EF4-FFF2-40B4-BE49-F238E27FC236}">
                <a16:creationId xmlns:a16="http://schemas.microsoft.com/office/drawing/2014/main" id="{97498702-5BD5-F85C-BB8E-FA8416E2E7A1}"/>
              </a:ext>
            </a:extLst>
          </p:cNvPr>
          <p:cNvGrpSpPr/>
          <p:nvPr/>
        </p:nvGrpSpPr>
        <p:grpSpPr>
          <a:xfrm rot="773821">
            <a:off x="13134669" y="4385731"/>
            <a:ext cx="313833" cy="8482349"/>
            <a:chOff x="0" y="0"/>
            <a:chExt cx="82656" cy="2234034"/>
          </a:xfrm>
        </p:grpSpPr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4E68456-BB79-452D-9BB1-8CB535017749}"/>
                </a:ext>
              </a:extLst>
            </p:cNvPr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23" name="TextBox 11">
              <a:extLst>
                <a:ext uri="{FF2B5EF4-FFF2-40B4-BE49-F238E27FC236}">
                  <a16:creationId xmlns:a16="http://schemas.microsoft.com/office/drawing/2014/main" id="{110AF60C-0D31-2DCC-800F-3709A959FC2A}"/>
                </a:ext>
              </a:extLst>
            </p:cNvPr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219451" y="2857501"/>
            <a:ext cx="1400485" cy="4876800"/>
            <a:chOff x="0" y="0"/>
            <a:chExt cx="368852" cy="16086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852" cy="1608665"/>
            </a:xfrm>
            <a:custGeom>
              <a:avLst/>
              <a:gdLst/>
              <a:ahLst/>
              <a:cxnLst/>
              <a:rect l="l" t="t" r="r" b="b"/>
              <a:pathLst>
                <a:path w="368852" h="1608665">
                  <a:moveTo>
                    <a:pt x="0" y="0"/>
                  </a:moveTo>
                  <a:lnTo>
                    <a:pt x="368852" y="0"/>
                  </a:lnTo>
                  <a:lnTo>
                    <a:pt x="368852" y="1608665"/>
                  </a:lnTo>
                  <a:lnTo>
                    <a:pt x="0" y="1608665"/>
                  </a:lnTo>
                  <a:close/>
                </a:path>
              </a:pathLst>
            </a:custGeom>
            <a:solidFill>
              <a:srgbClr val="1C5739"/>
            </a:solidFill>
            <a:ln>
              <a:noFill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12193216" y="1415447"/>
            <a:ext cx="5408984" cy="7979428"/>
            <a:chOff x="0" y="0"/>
            <a:chExt cx="1424588" cy="2101578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424588" cy="2101578"/>
            </a:xfrm>
            <a:custGeom>
              <a:avLst/>
              <a:gdLst/>
              <a:ahLst/>
              <a:cxnLst/>
              <a:rect l="l" t="t" r="r" b="b"/>
              <a:pathLst>
                <a:path w="1424588" h="2101578">
                  <a:moveTo>
                    <a:pt x="0" y="0"/>
                  </a:moveTo>
                  <a:lnTo>
                    <a:pt x="1424588" y="0"/>
                  </a:lnTo>
                  <a:lnTo>
                    <a:pt x="1424588" y="2101578"/>
                  </a:lnTo>
                  <a:lnTo>
                    <a:pt x="0" y="2101578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>
            <a:off x="15698915" y="8697813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3219451" y="1701692"/>
            <a:ext cx="7372349" cy="73866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4800" b="1" spc="771" dirty="0">
                <a:solidFill>
                  <a:srgbClr val="231F20"/>
                </a:solidFill>
                <a:latin typeface="+mj-lt"/>
              </a:rPr>
              <a:t>NỘI DUNG BÁO CÁO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3431483" y="3123838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 dirty="0">
                <a:solidFill>
                  <a:srgbClr val="FFFFFF"/>
                </a:solidFill>
                <a:latin typeface="Codec Pro ExtraBold Italics"/>
              </a:rPr>
              <a:t>01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409125" y="4283872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 dirty="0">
                <a:solidFill>
                  <a:srgbClr val="FFFFFF"/>
                </a:solidFill>
                <a:latin typeface="Codec Pro ExtraBold Italics"/>
              </a:rPr>
              <a:t>02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3409125" y="5443907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 dirty="0">
                <a:solidFill>
                  <a:srgbClr val="FFFFFF"/>
                </a:solidFill>
                <a:latin typeface="Codec Pro ExtraBold Italics"/>
              </a:rPr>
              <a:t>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3409124" y="6552717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spc="350" dirty="0">
                <a:solidFill>
                  <a:srgbClr val="FFFFFF"/>
                </a:solidFill>
                <a:latin typeface="Codec Pro ExtraBold Italics"/>
              </a:rPr>
              <a:t>04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831968" y="3226767"/>
            <a:ext cx="6538256" cy="472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lang="en-US" sz="4000" b="1" spc="247" dirty="0">
                <a:solidFill>
                  <a:srgbClr val="231F20"/>
                </a:solidFill>
                <a:latin typeface="+mj-lt"/>
              </a:rPr>
              <a:t>REACTIVE PROGRAMMING</a:t>
            </a:r>
          </a:p>
        </p:txBody>
      </p:sp>
      <p:sp>
        <p:nvSpPr>
          <p:cNvPr id="30" name="TextBox 21">
            <a:extLst>
              <a:ext uri="{FF2B5EF4-FFF2-40B4-BE49-F238E27FC236}">
                <a16:creationId xmlns:a16="http://schemas.microsoft.com/office/drawing/2014/main" id="{37CD0559-49A6-1842-96F9-C728F8F3A873}"/>
              </a:ext>
            </a:extLst>
          </p:cNvPr>
          <p:cNvSpPr txBox="1"/>
          <p:nvPr/>
        </p:nvSpPr>
        <p:spPr>
          <a:xfrm>
            <a:off x="4831968" y="4431519"/>
            <a:ext cx="5943348" cy="472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lang="en-US" sz="4000" b="1" spc="247" dirty="0">
                <a:solidFill>
                  <a:srgbClr val="231F20"/>
                </a:solidFill>
                <a:latin typeface="+mj-lt"/>
              </a:rPr>
              <a:t>REACTIVE SYSTEM</a:t>
            </a:r>
          </a:p>
        </p:txBody>
      </p:sp>
      <p:sp>
        <p:nvSpPr>
          <p:cNvPr id="31" name="TextBox 21">
            <a:extLst>
              <a:ext uri="{FF2B5EF4-FFF2-40B4-BE49-F238E27FC236}">
                <a16:creationId xmlns:a16="http://schemas.microsoft.com/office/drawing/2014/main" id="{A0795545-50B6-1358-BF85-132F8691F232}"/>
              </a:ext>
            </a:extLst>
          </p:cNvPr>
          <p:cNvSpPr txBox="1"/>
          <p:nvPr/>
        </p:nvSpPr>
        <p:spPr>
          <a:xfrm>
            <a:off x="4829905" y="5628218"/>
            <a:ext cx="4049827" cy="472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lang="en-US" sz="4000" b="1" spc="247" dirty="0">
                <a:solidFill>
                  <a:srgbClr val="231F20"/>
                </a:solidFill>
                <a:latin typeface="+mj-lt"/>
              </a:rPr>
              <a:t>REACTIVE X</a:t>
            </a:r>
          </a:p>
        </p:txBody>
      </p:sp>
      <p:sp>
        <p:nvSpPr>
          <p:cNvPr id="32" name="TextBox 21">
            <a:extLst>
              <a:ext uri="{FF2B5EF4-FFF2-40B4-BE49-F238E27FC236}">
                <a16:creationId xmlns:a16="http://schemas.microsoft.com/office/drawing/2014/main" id="{BB7662B1-2AFA-F15D-8CFC-C24C0B78030B}"/>
              </a:ext>
            </a:extLst>
          </p:cNvPr>
          <p:cNvSpPr txBox="1"/>
          <p:nvPr/>
        </p:nvSpPr>
        <p:spPr>
          <a:xfrm>
            <a:off x="4829905" y="6673878"/>
            <a:ext cx="2848073" cy="47205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83"/>
              </a:lnSpc>
            </a:pPr>
            <a:r>
              <a:rPr lang="en-US" sz="4000" b="1" spc="247" dirty="0">
                <a:solidFill>
                  <a:srgbClr val="231F20"/>
                </a:solidFill>
                <a:latin typeface="+mj-lt"/>
              </a:rPr>
              <a:t>RX JAVA</a:t>
            </a:r>
          </a:p>
        </p:txBody>
      </p:sp>
      <p:pic>
        <p:nvPicPr>
          <p:cNvPr id="2050" name="Picture 2" descr="Buy The Reactive Manifesto: The Art of Asynchronous Programming Book Online  at Low Prices in India | The Reactive Manifesto: The Art of Asynchronous  Programming Reviews &amp; Ratings - Amazon.in">
            <a:extLst>
              <a:ext uri="{FF2B5EF4-FFF2-40B4-BE49-F238E27FC236}">
                <a16:creationId xmlns:a16="http://schemas.microsoft.com/office/drawing/2014/main" id="{2F57E7EA-F9D9-F8A9-B06A-F0E10A45E7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6176" y="1028699"/>
            <a:ext cx="5483123" cy="7980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448" y="374453"/>
            <a:ext cx="17021103" cy="3970203"/>
            <a:chOff x="0" y="0"/>
            <a:chExt cx="4482924" cy="10456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82924" cy="1045650"/>
            </a:xfrm>
            <a:custGeom>
              <a:avLst/>
              <a:gdLst/>
              <a:ahLst/>
              <a:cxnLst/>
              <a:rect l="l" t="t" r="r" b="b"/>
              <a:pathLst>
                <a:path w="4482924" h="1045650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667020" y="395051"/>
            <a:ext cx="16933642" cy="3949605"/>
          </a:xfrm>
          <a:custGeom>
            <a:avLst/>
            <a:gdLst/>
            <a:ahLst/>
            <a:cxnLst/>
            <a:rect l="l" t="t" r="r" b="b"/>
            <a:pathLst>
              <a:path w="16933642" h="3949605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t="-92914" b="-92914"/>
            </a:stretch>
          </a:blipFill>
        </p:spPr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846DD3-B5DA-4A02-330C-2545AE3D97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0200" y="1333500"/>
            <a:ext cx="14952711" cy="733924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7E3479C-ECC0-DB4F-5F52-D6C98FBB48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63000" y="4914900"/>
            <a:ext cx="5937893" cy="2438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53B58FB-D820-7204-B736-E99116CCE0C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02784" y="2899867"/>
            <a:ext cx="14950128" cy="4723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36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448" y="374453"/>
            <a:ext cx="17021103" cy="3970203"/>
            <a:chOff x="0" y="0"/>
            <a:chExt cx="4482924" cy="10456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82924" cy="1045650"/>
            </a:xfrm>
            <a:custGeom>
              <a:avLst/>
              <a:gdLst/>
              <a:ahLst/>
              <a:cxnLst/>
              <a:rect l="l" t="t" r="r" b="b"/>
              <a:pathLst>
                <a:path w="4482924" h="1045650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667020" y="395051"/>
            <a:ext cx="16933642" cy="3949605"/>
          </a:xfrm>
          <a:custGeom>
            <a:avLst/>
            <a:gdLst/>
            <a:ahLst/>
            <a:cxnLst/>
            <a:rect l="l" t="t" r="r" b="b"/>
            <a:pathLst>
              <a:path w="16933642" h="3949605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t="-92914" b="-92914"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3124200" y="372929"/>
            <a:ext cx="12661536" cy="138493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11502"/>
              </a:lnSpc>
              <a:spcBef>
                <a:spcPct val="0"/>
              </a:spcBef>
            </a:pPr>
            <a:r>
              <a:rPr lang="en-US" sz="8335" b="1" spc="816" dirty="0">
                <a:solidFill>
                  <a:srgbClr val="FFFFFF"/>
                </a:solidFill>
                <a:latin typeface="+mj-lt"/>
              </a:rPr>
              <a:t>REACTIVE SYSTEM</a:t>
            </a:r>
          </a:p>
        </p:txBody>
      </p:sp>
      <p:pic>
        <p:nvPicPr>
          <p:cNvPr id="3076" name="Picture 4" descr="Reactive Series Part I — Introduction to Reactive System | by Burak Helvacı  | TRLogic | Medium">
            <a:extLst>
              <a:ext uri="{FF2B5EF4-FFF2-40B4-BE49-F238E27FC236}">
                <a16:creationId xmlns:a16="http://schemas.microsoft.com/office/drawing/2014/main" id="{F22434C9-7C4A-3578-D0BD-95B097099B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2107929"/>
            <a:ext cx="7162800" cy="7412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6835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448" y="374453"/>
            <a:ext cx="17021103" cy="3970203"/>
            <a:chOff x="0" y="0"/>
            <a:chExt cx="4482924" cy="10456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82924" cy="1045650"/>
            </a:xfrm>
            <a:custGeom>
              <a:avLst/>
              <a:gdLst/>
              <a:ahLst/>
              <a:cxnLst/>
              <a:rect l="l" t="t" r="r" b="b"/>
              <a:pathLst>
                <a:path w="4482924" h="1045650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667020" y="395051"/>
            <a:ext cx="16933642" cy="3949605"/>
          </a:xfrm>
          <a:custGeom>
            <a:avLst/>
            <a:gdLst/>
            <a:ahLst/>
            <a:cxnLst/>
            <a:rect l="l" t="t" r="r" b="b"/>
            <a:pathLst>
              <a:path w="16933642" h="3949605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t="-92914" b="-92914"/>
            </a:stretch>
          </a:blipFill>
        </p:spPr>
      </p:sp>
      <p:pic>
        <p:nvPicPr>
          <p:cNvPr id="1028" name="Picture 4" descr="Basics of Reactive Programming, ReactiveX, RxSwift | by Pınar Koçak | Medium">
            <a:extLst>
              <a:ext uri="{FF2B5EF4-FFF2-40B4-BE49-F238E27FC236}">
                <a16:creationId xmlns:a16="http://schemas.microsoft.com/office/drawing/2014/main" id="{F80EDB50-6A26-FC9D-61B5-5F782F91E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4600" y="1943100"/>
            <a:ext cx="12801600" cy="6871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8D59CE1-AA66-6E78-6183-B82799D033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34287" y="5219700"/>
            <a:ext cx="3810000" cy="3019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495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448" y="374453"/>
            <a:ext cx="17021103" cy="3970203"/>
            <a:chOff x="0" y="0"/>
            <a:chExt cx="4482924" cy="10456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82924" cy="1045650"/>
            </a:xfrm>
            <a:custGeom>
              <a:avLst/>
              <a:gdLst/>
              <a:ahLst/>
              <a:cxnLst/>
              <a:rect l="l" t="t" r="r" b="b"/>
              <a:pathLst>
                <a:path w="4482924" h="1045650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667020" y="395051"/>
            <a:ext cx="16933642" cy="3949605"/>
          </a:xfrm>
          <a:custGeom>
            <a:avLst/>
            <a:gdLst/>
            <a:ahLst/>
            <a:cxnLst/>
            <a:rect l="l" t="t" r="r" b="b"/>
            <a:pathLst>
              <a:path w="16933642" h="3949605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t="-92914" b="-92914"/>
            </a:stretch>
          </a:blipFill>
        </p:spPr>
      </p:sp>
      <p:pic>
        <p:nvPicPr>
          <p:cNvPr id="5122" name="Picture 2" descr="RxJava: Multi-Threading in Android | by Satya Pavan Kantamani | Better  Programming">
            <a:extLst>
              <a:ext uri="{FF2B5EF4-FFF2-40B4-BE49-F238E27FC236}">
                <a16:creationId xmlns:a16="http://schemas.microsoft.com/office/drawing/2014/main" id="{3B48BCCD-7C7B-5B27-2E5A-BE41F728B2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9624" y="1790700"/>
            <a:ext cx="14150975" cy="73258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8AE237C-1FCD-F92A-37F5-94A289465B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2535" y="1796046"/>
            <a:ext cx="12782928" cy="7320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555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633448" y="374453"/>
            <a:ext cx="17021103" cy="3970203"/>
            <a:chOff x="0" y="0"/>
            <a:chExt cx="4482924" cy="104565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82924" cy="1045650"/>
            </a:xfrm>
            <a:custGeom>
              <a:avLst/>
              <a:gdLst/>
              <a:ahLst/>
              <a:cxnLst/>
              <a:rect l="l" t="t" r="r" b="b"/>
              <a:pathLst>
                <a:path w="4482924" h="1045650">
                  <a:moveTo>
                    <a:pt x="0" y="0"/>
                  </a:moveTo>
                  <a:lnTo>
                    <a:pt x="4482924" y="0"/>
                  </a:lnTo>
                  <a:lnTo>
                    <a:pt x="4482924" y="1045650"/>
                  </a:lnTo>
                  <a:lnTo>
                    <a:pt x="0" y="1045650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667020" y="395051"/>
            <a:ext cx="16933642" cy="3949605"/>
          </a:xfrm>
          <a:custGeom>
            <a:avLst/>
            <a:gdLst/>
            <a:ahLst/>
            <a:cxnLst/>
            <a:rect l="l" t="t" r="r" b="b"/>
            <a:pathLst>
              <a:path w="16933642" h="3949605">
                <a:moveTo>
                  <a:pt x="0" y="0"/>
                </a:moveTo>
                <a:lnTo>
                  <a:pt x="16933643" y="0"/>
                </a:lnTo>
                <a:lnTo>
                  <a:pt x="16933643" y="3949605"/>
                </a:lnTo>
                <a:lnTo>
                  <a:pt x="0" y="394960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18000"/>
            </a:blip>
            <a:stretch>
              <a:fillRect t="-92914" b="-92914"/>
            </a:stretch>
          </a:blipFill>
        </p:spPr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AF0AE7E-DC29-4E90-A4BD-4EC492DF8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45007" y="1714500"/>
            <a:ext cx="13397985" cy="718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887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Freeform 5">
            <a:extLst>
              <a:ext uri="{FF2B5EF4-FFF2-40B4-BE49-F238E27FC236}">
                <a16:creationId xmlns:a16="http://schemas.microsoft.com/office/drawing/2014/main" id="{300B03A4-25A9-35AC-E77F-A16A3DBA81CB}"/>
              </a:ext>
            </a:extLst>
          </p:cNvPr>
          <p:cNvSpPr/>
          <p:nvPr/>
        </p:nvSpPr>
        <p:spPr>
          <a:xfrm flipH="1" flipV="1">
            <a:off x="12877800" y="-1277136"/>
            <a:ext cx="7602505" cy="6745495"/>
          </a:xfrm>
          <a:custGeom>
            <a:avLst/>
            <a:gdLst/>
            <a:ahLst/>
            <a:cxnLst/>
            <a:rect l="l" t="t" r="r" b="b"/>
            <a:pathLst>
              <a:path w="7602505" h="6745495">
                <a:moveTo>
                  <a:pt x="7602506" y="6745495"/>
                </a:moveTo>
                <a:lnTo>
                  <a:pt x="0" y="6745495"/>
                </a:lnTo>
                <a:lnTo>
                  <a:pt x="0" y="0"/>
                </a:lnTo>
                <a:lnTo>
                  <a:pt x="7602506" y="0"/>
                </a:lnTo>
                <a:lnTo>
                  <a:pt x="7602506" y="674549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3733800" y="2326642"/>
            <a:ext cx="9906598" cy="54623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ct val="150000"/>
              </a:lnSpc>
            </a:pPr>
            <a:r>
              <a:rPr lang="en-US" sz="8174" spc="882" dirty="0">
                <a:solidFill>
                  <a:srgbClr val="231F20"/>
                </a:solidFill>
                <a:latin typeface="Codec Pro ExtraBold"/>
              </a:rPr>
              <a:t>THANK YOU FOR PAYING </a:t>
            </a:r>
          </a:p>
          <a:p>
            <a:pPr marL="0" lvl="0" indent="0" algn="ctr">
              <a:lnSpc>
                <a:spcPct val="150000"/>
              </a:lnSpc>
            </a:pPr>
            <a:r>
              <a:rPr lang="en-US" sz="8174" spc="882" dirty="0">
                <a:solidFill>
                  <a:srgbClr val="231F20"/>
                </a:solidFill>
                <a:latin typeface="Codec Pro ExtraBold"/>
              </a:rPr>
              <a:t>ATTENTION</a:t>
            </a:r>
          </a:p>
        </p:txBody>
      </p:sp>
      <p:grpSp>
        <p:nvGrpSpPr>
          <p:cNvPr id="6" name="Group 6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37802" cy="3379601"/>
            </a:xfrm>
            <a:custGeom>
              <a:avLst/>
              <a:gdLst/>
              <a:ahLst/>
              <a:cxnLst/>
              <a:rect l="l" t="t" r="r" b="b"/>
              <a:pathLst>
                <a:path w="5537802" h="3379601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773821">
            <a:off x="13134669" y="4385731"/>
            <a:ext cx="313833" cy="8482349"/>
            <a:chOff x="0" y="0"/>
            <a:chExt cx="82656" cy="22340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1C5739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773821">
            <a:off x="3741572" y="-4834013"/>
            <a:ext cx="313833" cy="8482349"/>
            <a:chOff x="0" y="0"/>
            <a:chExt cx="82656" cy="22340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397D5A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812800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</TotalTime>
  <Words>78</Words>
  <Application>Microsoft Office PowerPoint</Application>
  <PresentationFormat>Custom</PresentationFormat>
  <Paragraphs>18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Codec Pro ExtraBold</vt:lpstr>
      <vt:lpstr>Codec Pro ExtraBold Italics</vt:lpstr>
      <vt:lpstr>Montserrat Light</vt:lpstr>
      <vt:lpstr>Calibri</vt:lpstr>
      <vt:lpstr>Open Sauce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Arowwai Industries</dc:title>
  <dc:creator>Tran Manh Tien</dc:creator>
  <cp:lastModifiedBy>Quốc Hải Lê</cp:lastModifiedBy>
  <cp:revision>14</cp:revision>
  <dcterms:created xsi:type="dcterms:W3CDTF">2006-08-16T00:00:00Z</dcterms:created>
  <dcterms:modified xsi:type="dcterms:W3CDTF">2024-01-17T14:46:27Z</dcterms:modified>
  <dc:identifier>DAFq95N_hc8</dc:identifier>
</cp:coreProperties>
</file>

<file path=docProps/thumbnail.jpeg>
</file>